
<file path=[Content_Types].xml><?xml version="1.0" encoding="utf-8"?>
<Types xmlns="http://schemas.openxmlformats.org/package/2006/content-types">
  <Default Extension="xml" ContentType="application/xml"/>
  <Default Extension="docx" ContentType="application/vnd.openxmlformats-officedocument.wordprocessingml.documen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3" r:id="rId2"/>
    <p:sldId id="284" r:id="rId3"/>
    <p:sldId id="296" r:id="rId4"/>
    <p:sldId id="293" r:id="rId5"/>
    <p:sldId id="303" r:id="rId6"/>
    <p:sldId id="304" r:id="rId7"/>
    <p:sldId id="305" r:id="rId8"/>
    <p:sldId id="30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51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-13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Relationship Id="rId3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9.emf"/><Relationship Id="rId7" Type="http://schemas.openxmlformats.org/officeDocument/2006/relationships/image" Target="../media/image20.jpg"/><Relationship Id="rId8" Type="http://schemas.openxmlformats.org/officeDocument/2006/relationships/image" Target="../media/image21.jpg"/><Relationship Id="rId9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23.emf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18.emf"/><Relationship Id="rId9" Type="http://schemas.openxmlformats.org/officeDocument/2006/relationships/image" Target="../media/image21.jpg"/><Relationship Id="rId10" Type="http://schemas.openxmlformats.org/officeDocument/2006/relationships/image" Target="../media/image20.jpg"/><Relationship Id="rId11" Type="http://schemas.openxmlformats.org/officeDocument/2006/relationships/image" Target="../media/image1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18.emf"/><Relationship Id="rId5" Type="http://schemas.openxmlformats.org/officeDocument/2006/relationships/image" Target="../media/image9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atin typeface="Avenir Medium"/>
                <a:cs typeface="Avenir Medium"/>
              </a:rPr>
              <a:t>AME20216 - Lab I</a:t>
            </a:r>
            <a:r>
              <a:rPr lang="en-US" sz="5400" b="1" smtClean="0">
                <a:latin typeface="Avenir Medium"/>
                <a:cs typeface="Avenir Medium"/>
              </a:rPr>
              <a:t/>
            </a:r>
            <a:br>
              <a:rPr lang="en-US" sz="5400" b="1" smtClean="0">
                <a:latin typeface="Avenir Medium"/>
                <a:cs typeface="Avenir Medium"/>
              </a:rPr>
            </a:br>
            <a:r>
              <a:rPr lang="en-US" sz="5400" b="1" smtClean="0">
                <a:latin typeface="Avenir Medium"/>
                <a:cs typeface="Avenir Medium"/>
              </a:rPr>
              <a:t>Discrete </a:t>
            </a:r>
            <a:r>
              <a:rPr lang="en-US" sz="5400" b="1" dirty="0" smtClean="0">
                <a:latin typeface="Avenir Medium"/>
                <a:cs typeface="Avenir Medium"/>
              </a:rPr>
              <a:t>Probability Distributions</a:t>
            </a:r>
            <a:endParaRPr lang="en-US" sz="54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7526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59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Unpredictable Systems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di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62000"/>
            <a:ext cx="5080000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4" y="3905249"/>
            <a:ext cx="2524125" cy="2524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05" y="757456"/>
            <a:ext cx="2528669" cy="2528669"/>
          </a:xfrm>
          <a:prstGeom prst="rect">
            <a:avLst/>
          </a:prstGeom>
        </p:spPr>
      </p:pic>
      <p:pic>
        <p:nvPicPr>
          <p:cNvPr id="14" name="Picture 13" descr="Roulett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3690936"/>
            <a:ext cx="3651250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6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5026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– Venn Diagrams</a:t>
            </a:r>
            <a:endParaRPr lang="en-US" sz="3200" b="1" dirty="0"/>
          </a:p>
        </p:txBody>
      </p:sp>
      <p:pic>
        <p:nvPicPr>
          <p:cNvPr id="3" name="Picture 2" descr="Venn_diagram.pn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9000"/>
                    </a14:imgEffect>
                    <a14:imgEffect>
                      <a14:brightnessContrast bright="26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15" y="622813"/>
            <a:ext cx="6294882" cy="42118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865796" y="4989687"/>
            <a:ext cx="5033509" cy="404813"/>
            <a:chOff x="642325" y="4989687"/>
            <a:chExt cx="5033509" cy="404813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2064634"/>
                </p:ext>
              </p:extLst>
            </p:nvPr>
          </p:nvGraphicFramePr>
          <p:xfrm>
            <a:off x="2972321" y="4989687"/>
            <a:ext cx="2703513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0" name="Equation" r:id="rId5" imgW="1612900" imgH="241300" progId="Equation.3">
                    <p:embed/>
                  </p:oleObj>
                </mc:Choice>
                <mc:Fallback>
                  <p:oleObj name="Equation" r:id="rId5" imgW="16129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2321" y="4989687"/>
                          <a:ext cx="2703513" cy="4048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642325" y="4989687"/>
              <a:ext cx="1976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Intersection “AND”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1757" y="5775788"/>
            <a:ext cx="5691831" cy="404478"/>
            <a:chOff x="777995" y="5775788"/>
            <a:chExt cx="5691831" cy="404478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9460002"/>
                </p:ext>
              </p:extLst>
            </p:nvPr>
          </p:nvGraphicFramePr>
          <p:xfrm>
            <a:off x="2723082" y="5775788"/>
            <a:ext cx="3746744" cy="404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" name="Equation" r:id="rId7" imgW="2235200" imgH="241300" progId="Equation.3">
                    <p:embed/>
                  </p:oleObj>
                </mc:Choice>
                <mc:Fallback>
                  <p:oleObj name="Equation" r:id="rId7" imgW="2235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23082" y="5775788"/>
                          <a:ext cx="3746744" cy="4044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777995" y="5775788"/>
              <a:ext cx="1273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Union “OR”</a:t>
              </a:r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7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521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A12 – Monte Carlo Night!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11414" y="394670"/>
            <a:ext cx="3561801" cy="1745826"/>
            <a:chOff x="4811414" y="458170"/>
            <a:chExt cx="3561801" cy="17458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922797" y="889057"/>
              <a:ext cx="1450418" cy="13149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11414" y="458170"/>
              <a:ext cx="15194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Pair of Dice</a:t>
              </a:r>
              <a:endParaRPr lang="en-US" sz="22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39810" y="2785211"/>
            <a:ext cx="4476750" cy="3829151"/>
            <a:chOff x="4239810" y="2785211"/>
            <a:chExt cx="4476750" cy="3829151"/>
          </a:xfrm>
        </p:grpSpPr>
        <p:grpSp>
          <p:nvGrpSpPr>
            <p:cNvPr id="4" name="Group 3"/>
            <p:cNvGrpSpPr/>
            <p:nvPr/>
          </p:nvGrpSpPr>
          <p:grpSpPr>
            <a:xfrm>
              <a:off x="4239810" y="3010736"/>
              <a:ext cx="4476750" cy="3603626"/>
              <a:chOff x="4239810" y="2934536"/>
              <a:chExt cx="4476750" cy="3603626"/>
            </a:xfrm>
          </p:grpSpPr>
          <p:pic>
            <p:nvPicPr>
              <p:cNvPr id="2" name="Picture 1" descr="Distribution_resistors.pd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5" t="24525" r="8387" b="22929"/>
              <a:stretch/>
            </p:blipFill>
            <p:spPr>
              <a:xfrm>
                <a:off x="4239810" y="2934536"/>
                <a:ext cx="4476750" cy="3603626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1645" y="3329703"/>
                <a:ext cx="1541570" cy="800894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4709814" y="2785211"/>
              <a:ext cx="29841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Manufactured Resistors</a:t>
              </a:r>
              <a:endParaRPr lang="en-US" sz="2200" b="1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9448" b="54055"/>
          <a:stretch/>
        </p:blipFill>
        <p:spPr>
          <a:xfrm>
            <a:off x="4430050" y="934753"/>
            <a:ext cx="3095154" cy="1850458"/>
          </a:xfrm>
          <a:prstGeom prst="rect">
            <a:avLst/>
          </a:prstGeom>
        </p:spPr>
      </p:pic>
      <p:pic>
        <p:nvPicPr>
          <p:cNvPr id="6" name="Picture 5" descr="10_row_plinko_distribution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" y="3809999"/>
            <a:ext cx="4157206" cy="26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58306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Discrete Probability Distributions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9396" y="643011"/>
            <a:ext cx="90046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P(n)</a:t>
            </a:r>
            <a:r>
              <a:rPr lang="en-US" sz="2600" dirty="0" smtClean="0"/>
              <a:t> – Probability of observing the </a:t>
            </a:r>
            <a:r>
              <a:rPr lang="en-US" sz="2600" i="1" dirty="0" smtClean="0"/>
              <a:t>n</a:t>
            </a:r>
            <a:r>
              <a:rPr lang="en-US" sz="2600" dirty="0" smtClean="0"/>
              <a:t>th discrete value  </a:t>
            </a:r>
            <a:endParaRPr lang="en-US" sz="2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5229" y="3771725"/>
            <a:ext cx="6807478" cy="2296702"/>
            <a:chOff x="546487" y="4121580"/>
            <a:chExt cx="6807478" cy="229670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3901233"/>
                </p:ext>
              </p:extLst>
            </p:nvPr>
          </p:nvGraphicFramePr>
          <p:xfrm>
            <a:off x="1073149" y="4121580"/>
            <a:ext cx="1889513" cy="909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2" name="Equation" r:id="rId3" imgW="711200" imgH="342900" progId="Equation.3">
                    <p:embed/>
                  </p:oleObj>
                </mc:Choice>
                <mc:Fallback>
                  <p:oleObj name="Equation" r:id="rId3" imgW="7112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73149" y="4121580"/>
                          <a:ext cx="1889513" cy="909621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4168775" y="4169205"/>
              <a:ext cx="209925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/>
                <a:t>Normalization</a:t>
              </a:r>
              <a:endParaRPr lang="en-US" sz="2600" dirty="0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9307490"/>
                </p:ext>
              </p:extLst>
            </p:nvPr>
          </p:nvGraphicFramePr>
          <p:xfrm>
            <a:off x="546487" y="5464175"/>
            <a:ext cx="2663825" cy="909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3" name="Equation" r:id="rId5" imgW="1003300" imgH="342900" progId="Equation.3">
                    <p:embed/>
                  </p:oleObj>
                </mc:Choice>
                <mc:Fallback>
                  <p:oleObj name="Equation" r:id="rId5" imgW="10033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46487" y="5464175"/>
                          <a:ext cx="2663825" cy="909638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3613150" y="5464175"/>
              <a:ext cx="374081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 smtClean="0"/>
                <a:t>Mean or “expected value”   </a:t>
              </a:r>
            </a:p>
            <a:p>
              <a:pPr algn="ctr"/>
              <a:r>
                <a:rPr lang="en-US" sz="3000" dirty="0" smtClean="0"/>
                <a:t>&lt;</a:t>
              </a:r>
              <a:r>
                <a:rPr lang="en-US" sz="3000" i="1" dirty="0" smtClean="0"/>
                <a:t>n</a:t>
              </a:r>
              <a:r>
                <a:rPr lang="en-US" sz="3000" dirty="0" smtClean="0"/>
                <a:t>&gt; = 3.5</a:t>
              </a:r>
              <a:endParaRPr lang="en-US" sz="30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550" y="1397000"/>
            <a:ext cx="4235450" cy="1845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862" y="1397000"/>
            <a:ext cx="1907035" cy="1920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8659" y="1454666"/>
            <a:ext cx="10869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latin typeface="Times New Roman"/>
                <a:cs typeface="Times New Roman"/>
              </a:rPr>
              <a:t>P</a:t>
            </a:r>
            <a:r>
              <a:rPr lang="en-US" sz="2600" dirty="0" smtClean="0">
                <a:latin typeface="Times New Roman"/>
                <a:cs typeface="Times New Roman"/>
              </a:rPr>
              <a:t>(</a:t>
            </a:r>
            <a:r>
              <a:rPr lang="en-US" sz="2600" i="1" dirty="0" smtClean="0">
                <a:latin typeface="Times New Roman"/>
                <a:cs typeface="Times New Roman"/>
              </a:rPr>
              <a:t>n</a:t>
            </a:r>
            <a:r>
              <a:rPr lang="en-US" sz="2600" dirty="0" smtClean="0">
                <a:latin typeface="Times New Roman"/>
                <a:cs typeface="Times New Roman"/>
              </a:rPr>
              <a:t>) = </a:t>
            </a:r>
            <a:endParaRPr lang="en-US" sz="26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38968" y="2785972"/>
            <a:ext cx="6489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latin typeface="Times New Roman"/>
                <a:cs typeface="Times New Roman"/>
              </a:rPr>
              <a:t>n</a:t>
            </a:r>
            <a:r>
              <a:rPr lang="en-US" sz="2600" dirty="0" smtClean="0">
                <a:latin typeface="Times New Roman"/>
                <a:cs typeface="Times New Roman"/>
              </a:rPr>
              <a:t> = </a:t>
            </a:r>
            <a:endParaRPr lang="en-US" sz="2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74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206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Binomial Distribution</a:t>
            </a:r>
            <a:endParaRPr lang="en-US" sz="3200" b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201525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Document" r:id="rId3" imgW="6858000" imgH="177800" progId="Word.Document.12">
                  <p:embed/>
                </p:oleObj>
              </mc:Choice>
              <mc:Fallback>
                <p:oleObj name="Document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576633"/>
              </p:ext>
            </p:extLst>
          </p:nvPr>
        </p:nvGraphicFramePr>
        <p:xfrm>
          <a:off x="123521" y="1512160"/>
          <a:ext cx="6806642" cy="932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Equation" r:id="rId5" imgW="3149600" imgH="431800" progId="Equation.3">
                  <p:embed/>
                </p:oleObj>
              </mc:Choice>
              <mc:Fallback>
                <p:oleObj name="Equation" r:id="rId5" imgW="314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521" y="1512160"/>
                        <a:ext cx="6806642" cy="932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6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9396" y="622813"/>
            <a:ext cx="9004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Probability an event A occurs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v</a:t>
            </a:r>
            <a:r>
              <a:rPr lang="en-US" sz="2200" i="1" baseline="-25000" dirty="0" err="1" smtClean="0"/>
              <a:t>A</a:t>
            </a:r>
            <a:r>
              <a:rPr lang="en-US" sz="2200" dirty="0" smtClean="0"/>
              <a:t> times out of </a:t>
            </a:r>
            <a:r>
              <a:rPr lang="en-US" sz="2200" i="1" dirty="0" smtClean="0"/>
              <a:t>N</a:t>
            </a:r>
            <a:r>
              <a:rPr lang="en-US" sz="2200" dirty="0" smtClean="0"/>
              <a:t> trials, given the prob. of seeing it once is P(A).   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456421" y="2894762"/>
            <a:ext cx="4804029" cy="3366003"/>
            <a:chOff x="4456421" y="2990347"/>
            <a:chExt cx="4804029" cy="336600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78" b="22280"/>
            <a:stretch/>
          </p:blipFill>
          <p:spPr>
            <a:xfrm>
              <a:off x="4456421" y="2990347"/>
              <a:ext cx="4804029" cy="336600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292975" y="3155434"/>
              <a:ext cx="851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N= 600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56475" y="3541673"/>
              <a:ext cx="1015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P(A)=1/6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32095" y="2763284"/>
            <a:ext cx="4671785" cy="3497481"/>
            <a:chOff x="107605" y="2763284"/>
            <a:chExt cx="4671785" cy="3497481"/>
          </a:xfrm>
        </p:grpSpPr>
        <p:grpSp>
          <p:nvGrpSpPr>
            <p:cNvPr id="3" name="Group 2"/>
            <p:cNvGrpSpPr/>
            <p:nvPr/>
          </p:nvGrpSpPr>
          <p:grpSpPr>
            <a:xfrm>
              <a:off x="107605" y="2763284"/>
              <a:ext cx="4671785" cy="3497481"/>
              <a:chOff x="107605" y="2990347"/>
              <a:chExt cx="4671785" cy="3497481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405" b="20746"/>
              <a:stretch/>
            </p:blipFill>
            <p:spPr>
              <a:xfrm>
                <a:off x="107605" y="2990347"/>
                <a:ext cx="4671785" cy="3497481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963974" y="3494127"/>
                <a:ext cx="734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N= 60</a:t>
                </a:r>
                <a:endParaRPr lang="en-US" dirty="0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2963974" y="3863459"/>
                <a:ext cx="1015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P(A)=1/6</a:t>
                </a:r>
                <a:endParaRPr lang="en-US" dirty="0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07395" y="4343400"/>
              <a:ext cx="1105281" cy="1113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367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72667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Measuring Probability – Poisson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4525" y="6445250"/>
            <a:ext cx="2133600" cy="365125"/>
          </a:xfrm>
        </p:spPr>
        <p:txBody>
          <a:bodyPr/>
          <a:lstStyle/>
          <a:p>
            <a:fld id="{61269143-916B-674A-9A7E-446C981D12BE}" type="slidenum">
              <a:rPr lang="en-US" smtClean="0"/>
              <a:t>7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0" y="6445250"/>
            <a:ext cx="2133600" cy="365125"/>
          </a:xfrm>
        </p:spPr>
        <p:txBody>
          <a:bodyPr/>
          <a:lstStyle/>
          <a:p>
            <a:r>
              <a:rPr lang="en-US" dirty="0" smtClean="0"/>
              <a:t>AME20213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117411"/>
              </p:ext>
            </p:extLst>
          </p:nvPr>
        </p:nvGraphicFramePr>
        <p:xfrm>
          <a:off x="372415" y="1228291"/>
          <a:ext cx="1985669" cy="111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" name="Equation" r:id="rId3" imgW="698500" imgH="393700" progId="Equation.3">
                  <p:embed/>
                </p:oleObj>
              </mc:Choice>
              <mc:Fallback>
                <p:oleObj name="Equation" r:id="rId3" imgW="69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415" y="1228291"/>
                        <a:ext cx="1985669" cy="111919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672131"/>
              </p:ext>
            </p:extLst>
          </p:nvPr>
        </p:nvGraphicFramePr>
        <p:xfrm>
          <a:off x="4521200" y="1193544"/>
          <a:ext cx="2632385" cy="123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" name="Equation" r:id="rId5" imgW="977900" imgH="457200" progId="Equation.3">
                  <p:embed/>
                </p:oleObj>
              </mc:Choice>
              <mc:Fallback>
                <p:oleObj name="Equation" r:id="rId5" imgW="977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21200" y="1193544"/>
                        <a:ext cx="2632385" cy="123032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468575" y="1360239"/>
            <a:ext cx="1500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Measured Probability</a:t>
            </a:r>
            <a:endParaRPr lang="en-US" sz="2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75500" y="1180666"/>
            <a:ext cx="2000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Uncertainty in Measured Probability</a:t>
            </a:r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309769" y="602934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“Counting” experiments.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936875" y="6244709"/>
            <a:ext cx="334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“Statistical Convergence”</a:t>
            </a:r>
            <a:endParaRPr lang="en-US" sz="2400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443518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name="Document" r:id="rId7" imgW="6858000" imgH="177800" progId="Word.Document.12">
                  <p:embed/>
                </p:oleObj>
              </mc:Choice>
              <mc:Fallback>
                <p:oleObj name="Document" r:id="rId7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-20073" y="2763284"/>
            <a:ext cx="4799463" cy="3593066"/>
            <a:chOff x="-20073" y="2990347"/>
            <a:chExt cx="4799463" cy="35930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05" b="20746"/>
            <a:stretch/>
          </p:blipFill>
          <p:spPr>
            <a:xfrm>
              <a:off x="-20073" y="2990347"/>
              <a:ext cx="4799463" cy="359306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963974" y="3494127"/>
              <a:ext cx="734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N= 60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63974" y="3863459"/>
              <a:ext cx="1015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P(A)=1/6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456421" y="2894762"/>
            <a:ext cx="4804029" cy="3366003"/>
            <a:chOff x="4456421" y="2990347"/>
            <a:chExt cx="4804029" cy="336600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78" b="22280"/>
            <a:stretch/>
          </p:blipFill>
          <p:spPr>
            <a:xfrm>
              <a:off x="4456421" y="2990347"/>
              <a:ext cx="4804029" cy="336600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292975" y="3155434"/>
              <a:ext cx="851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N= 600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56475" y="3541673"/>
              <a:ext cx="1015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P(A)=1/6</a:t>
              </a:r>
              <a:endParaRPr lang="en-US" dirty="0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7395" y="4343400"/>
            <a:ext cx="1105281" cy="11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3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72667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Measuring Probability – Poisson Statistics</a:t>
            </a:r>
            <a:endParaRPr lang="en-US" sz="3200" b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257001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Document" r:id="rId3" imgW="6858000" imgH="177800" progId="Word.Document.12">
                  <p:embed/>
                </p:oleObj>
              </mc:Choice>
              <mc:Fallback>
                <p:oleObj name="Document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8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AME20213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306593"/>
            <a:ext cx="2021269" cy="1832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769" y="650559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“Counting” experiments.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529" y="3334046"/>
            <a:ext cx="3903095" cy="32614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3334840"/>
            <a:ext cx="4714876" cy="2958108"/>
            <a:chOff x="0" y="3461840"/>
            <a:chExt cx="4714876" cy="29581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" y="3461840"/>
              <a:ext cx="4714874" cy="26503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0" y="6112171"/>
              <a:ext cx="42501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www.bbc.com</a:t>
              </a:r>
              <a:r>
                <a:rPr lang="en-US" sz="1400" dirty="0"/>
                <a:t>/news/world-us-canada-43818752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529" y="650559"/>
            <a:ext cx="3774374" cy="25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2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187</Words>
  <Application>Microsoft Macintosh PowerPoint</Application>
  <PresentationFormat>On-screen Show (4:3)</PresentationFormat>
  <Paragraphs>40</Paragraphs>
  <Slides>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Office Theme</vt:lpstr>
      <vt:lpstr>Equation</vt:lpstr>
      <vt:lpstr>Document</vt:lpstr>
      <vt:lpstr>AME20216 - Lab I Discrete Probability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142</cp:revision>
  <cp:lastPrinted>2016-08-31T20:57:26Z</cp:lastPrinted>
  <dcterms:created xsi:type="dcterms:W3CDTF">2015-01-15T17:41:25Z</dcterms:created>
  <dcterms:modified xsi:type="dcterms:W3CDTF">2020-10-27T14:58:59Z</dcterms:modified>
</cp:coreProperties>
</file>